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38"/>
  </p:notesMasterIdLst>
  <p:sldIdLst>
    <p:sldId id="256" r:id="rId3"/>
    <p:sldId id="772" r:id="rId4"/>
    <p:sldId id="1160" r:id="rId5"/>
    <p:sldId id="1161" r:id="rId6"/>
    <p:sldId id="1122" r:id="rId7"/>
    <p:sldId id="1154" r:id="rId8"/>
    <p:sldId id="1156" r:id="rId9"/>
    <p:sldId id="1157" r:id="rId10"/>
    <p:sldId id="1155" r:id="rId11"/>
    <p:sldId id="1159" r:id="rId12"/>
    <p:sldId id="1162" r:id="rId13"/>
    <p:sldId id="1163" r:id="rId14"/>
    <p:sldId id="1164" r:id="rId15"/>
    <p:sldId id="1165" r:id="rId16"/>
    <p:sldId id="1166" r:id="rId17"/>
    <p:sldId id="1169" r:id="rId18"/>
    <p:sldId id="1171" r:id="rId19"/>
    <p:sldId id="1172" r:id="rId20"/>
    <p:sldId id="1173" r:id="rId21"/>
    <p:sldId id="1167" r:id="rId22"/>
    <p:sldId id="1175" r:id="rId23"/>
    <p:sldId id="1142" r:id="rId24"/>
    <p:sldId id="1143" r:id="rId25"/>
    <p:sldId id="1144" r:id="rId26"/>
    <p:sldId id="1145" r:id="rId27"/>
    <p:sldId id="1146" r:id="rId28"/>
    <p:sldId id="1147" r:id="rId29"/>
    <p:sldId id="1148" r:id="rId30"/>
    <p:sldId id="1149" r:id="rId31"/>
    <p:sldId id="1150" r:id="rId32"/>
    <p:sldId id="1151" r:id="rId33"/>
    <p:sldId id="1152" r:id="rId34"/>
    <p:sldId id="1153" r:id="rId35"/>
    <p:sldId id="771" r:id="rId36"/>
    <p:sldId id="693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8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8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B99D466-DC0A-4A90-8539-739DD912841B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2033E7BB-E705-481D-8CE7-242B606E3829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3993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EFF7678-FB01-46DD-B770-5081A0B7A981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5FB5F635-AA22-447A-827B-D4F768A53CB9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05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CIS 391 Fall 2008 </a:t>
            </a:r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/>
            <a:endParaRPr lang="en-US" alt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    </a:t>
            </a:r>
            <a:fld id="{45B620CB-B951-4EFB-9605-81C93D4C284C}" type="slidenum"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37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0BC400EA-249E-4E59-B17E-B5927A0A0044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0C2755CC-65CF-4588-8BB8-C688B5DA6BD9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18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6060623D-A4E8-4EE3-A13D-9BE4F6FF78A6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E7F7D1B0-905D-4B94-9377-9942568E8F27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08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C41AF03-0884-448E-8464-62F004366E23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8F76ABBB-0F7A-4123-98CA-8993D5837280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0064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DA681FAF-0453-4244-A0AE-804B90B0DBBC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AA521EC8-53EF-4545-AF17-B76795CB205C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6384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54683C11-3BE3-4F57-B836-9F0BE920E73A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6A19DB6F-DA3F-48AE-A69A-9BCBDB31310B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5488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476A06A-7669-4222-AD17-C272D24917C9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47262A1-31C9-4ECC-A967-FEA903B8A85C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57121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A45C8CC3-C869-4ADA-BCA6-E16A910049A0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B02BB1BA-1A2F-40C2-BF0F-AD2FA3EDAEAC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9256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11BEAA6A-1124-461E-BF97-6F63039FE7EB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7/2/2016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F7ABE837-430D-4265-868A-A0F15D399433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815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prstClr val="white"/>
              </a:solidFill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/>
            <a:r>
              <a:rPr lang="en-US" alt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415294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16 – Classes and Modules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we take the time to write a good function, </a:t>
            </a:r>
            <a:r>
              <a:rPr lang="en-US" dirty="0" smtClean="0"/>
              <a:t>we might want </a:t>
            </a:r>
            <a:r>
              <a:rPr lang="en-US" dirty="0"/>
              <a:t>to reuse </a:t>
            </a:r>
            <a:r>
              <a:rPr lang="en-US" dirty="0" smtClean="0"/>
              <a:t>it later!</a:t>
            </a:r>
          </a:p>
          <a:p>
            <a:pPr lvl="3"/>
            <a:endParaRPr lang="en-US" dirty="0"/>
          </a:p>
          <a:p>
            <a:r>
              <a:rPr lang="en-US" dirty="0" smtClean="0"/>
              <a:t>It should have the characteristics of good code</a:t>
            </a:r>
          </a:p>
          <a:p>
            <a:pPr lvl="1"/>
            <a:r>
              <a:rPr lang="en-US" dirty="0" smtClean="0"/>
              <a:t>Clear, efficient, well-commented, and reliable</a:t>
            </a:r>
          </a:p>
          <a:p>
            <a:pPr lvl="1"/>
            <a:r>
              <a:rPr lang="en-US" dirty="0" smtClean="0"/>
              <a:t>Should be extensively tested to ensure that it performs exactly as we want it to</a:t>
            </a:r>
          </a:p>
          <a:p>
            <a:pPr lvl="1"/>
            <a:r>
              <a:rPr lang="en-US" dirty="0" smtClean="0"/>
              <a:t>Reusing bad code causes problems in new places!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1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module</a:t>
            </a:r>
            <a:r>
              <a:rPr lang="en-US" dirty="0" smtClean="0"/>
              <a:t> is a Python file that contains definitions (of functions) and other statements</a:t>
            </a:r>
          </a:p>
          <a:p>
            <a:pPr lvl="1"/>
            <a:r>
              <a:rPr lang="en-US" dirty="0" smtClean="0"/>
              <a:t>Named just like a regular Python file: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myModule.py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Modules allow us to easily reuse parts of our code that may be generally useful</a:t>
            </a:r>
          </a:p>
          <a:p>
            <a:pPr lvl="1"/>
            <a:r>
              <a:rPr lang="en-US" dirty="0" smtClean="0"/>
              <a:t>Functions like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(min, max)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2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a module, we must first </a:t>
            </a:r>
            <a:r>
              <a:rPr lang="en-US" b="1" i="1" dirty="0" smtClean="0"/>
              <a:t>import</a:t>
            </a:r>
            <a:r>
              <a:rPr lang="en-US" dirty="0" smtClean="0"/>
              <a:t> it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There are three different ways of importing: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from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from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</a:t>
            </a:r>
            <a:r>
              <a:rPr lang="en-US" dirty="0" smtClean="0"/>
              <a:t>difference is </a:t>
            </a:r>
            <a:r>
              <a:rPr lang="en-US" u="sng" dirty="0" smtClean="0"/>
              <a:t>what</a:t>
            </a:r>
            <a:r>
              <a:rPr lang="en-US" dirty="0" smtClean="0"/>
              <a:t> </a:t>
            </a:r>
            <a:r>
              <a:rPr lang="en-US" dirty="0"/>
              <a:t>gets imported from the file and </a:t>
            </a:r>
            <a:r>
              <a:rPr lang="en-US" u="sng" dirty="0"/>
              <a:t>what name</a:t>
            </a:r>
            <a:r>
              <a:rPr lang="en-US" dirty="0"/>
              <a:t> refers to it after importing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20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556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Lab 9, </a:t>
            </a:r>
            <a:r>
              <a:rPr lang="en-US" dirty="0"/>
              <a:t>when we practiced using </a:t>
            </a:r>
            <a:r>
              <a:rPr lang="en-US" dirty="0" err="1"/>
              <a:t>pdb</a:t>
            </a:r>
            <a:r>
              <a:rPr lang="en-US" dirty="0"/>
              <a:t> </a:t>
            </a:r>
            <a:r>
              <a:rPr lang="en-US" dirty="0" smtClean="0"/>
              <a:t>(Python </a:t>
            </a:r>
            <a:r>
              <a:rPr lang="en-US" dirty="0"/>
              <a:t>debugger), we </a:t>
            </a:r>
            <a:r>
              <a:rPr lang="en-US" dirty="0" smtClean="0"/>
              <a:t>used </a:t>
            </a:r>
            <a:r>
              <a:rPr lang="en-US" dirty="0"/>
              <a:t>the import </a:t>
            </a:r>
            <a:r>
              <a:rPr lang="en-US" dirty="0" smtClean="0"/>
              <a:t>command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pdb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command imports the </a:t>
            </a:r>
            <a:r>
              <a:rPr lang="en-US" u="sng" dirty="0" smtClean="0"/>
              <a:t>entire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pdb.py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Every single thing in the file is now available</a:t>
            </a:r>
          </a:p>
          <a:p>
            <a:pPr lvl="1"/>
            <a:r>
              <a:rPr lang="en-US" dirty="0" smtClean="0"/>
              <a:t>This includes functions, classes, constants,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45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the things we’ve imported this way, we need to append the filename and a period to the front of its name 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”)</a:t>
            </a:r>
          </a:p>
          <a:p>
            <a:pPr lvl="3"/>
            <a:endParaRPr lang="en-US" dirty="0"/>
          </a:p>
          <a:p>
            <a:r>
              <a:rPr lang="en-US" dirty="0" smtClean="0"/>
              <a:t>To access a function called </a:t>
            </a:r>
            <a:r>
              <a:rPr lang="en-US" dirty="0" err="1" smtClean="0"/>
              <a:t>myFunction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myModule.myFunction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(34)</a:t>
            </a:r>
            <a:endParaRPr lang="en-US" dirty="0"/>
          </a:p>
          <a:p>
            <a:r>
              <a:rPr lang="en-US" dirty="0" smtClean="0"/>
              <a:t>To access a class method: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myModule.myClass.classMethod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47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113776" cy="4156799"/>
          </a:xfrm>
        </p:spPr>
        <p:txBody>
          <a:bodyPr/>
          <a:lstStyle/>
          <a:p>
            <a:r>
              <a:rPr lang="en-US" dirty="0" smtClean="0"/>
              <a:t>Again, </a:t>
            </a:r>
            <a:r>
              <a:rPr lang="en-US" u="sng" dirty="0" smtClean="0"/>
              <a:t>everything</a:t>
            </a:r>
            <a:r>
              <a:rPr lang="en-US" dirty="0" smtClean="0"/>
              <a:t> in the file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someFile.py</a:t>
            </a:r>
            <a:r>
              <a:rPr lang="en-US" dirty="0" smtClean="0"/>
              <a:t> gets imported (we gain access to it)</a:t>
            </a:r>
          </a:p>
          <a:p>
            <a:pPr lvl="1"/>
            <a:r>
              <a:rPr lang="en-US" sz="3200" dirty="0"/>
              <a:t>The star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3200" dirty="0"/>
              <a:t>) means </a:t>
            </a:r>
            <a:r>
              <a:rPr lang="en-US" sz="3200" dirty="0" smtClean="0"/>
              <a:t>we import every single thing from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someFile.py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/>
              <a:t>Be careful!</a:t>
            </a:r>
          </a:p>
          <a:p>
            <a:pPr lvl="1"/>
            <a:r>
              <a:rPr lang="en-US" dirty="0"/>
              <a:t>Using this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command can easily overwrite an existing function or variable</a:t>
            </a:r>
          </a:p>
          <a:p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09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dirty="0" smtClean="0"/>
              <a:t>When we use this import, if we want to refer </a:t>
            </a:r>
            <a:br>
              <a:rPr lang="en-US" dirty="0" smtClean="0"/>
            </a:br>
            <a:r>
              <a:rPr lang="en-US" dirty="0" smtClean="0"/>
              <a:t>to anything, we can just use its name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no longer need to use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” </a:t>
            </a:r>
            <a:br>
              <a:rPr lang="en-US" dirty="0" smtClean="0"/>
            </a:br>
            <a:r>
              <a:rPr lang="en-US" dirty="0" smtClean="0"/>
              <a:t>in front of the things we want to access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(34)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myClass.classMethod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r>
              <a:rPr lang="en-US" dirty="0" smtClean="0"/>
              <a:t>These things are now in the current </a:t>
            </a:r>
            <a:r>
              <a:rPr lang="en-US" b="1" i="1" dirty="0" smtClean="0"/>
              <a:t>namespace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4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172"/>
            <a:ext cx="8229600" cy="114300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Only</a:t>
            </a:r>
            <a:r>
              <a:rPr lang="en-US" dirty="0"/>
              <a:t> the item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someFile.py</a:t>
            </a:r>
            <a:r>
              <a:rPr lang="en-US" dirty="0"/>
              <a:t> is imported</a:t>
            </a:r>
          </a:p>
          <a:p>
            <a:pPr lvl="3"/>
            <a:endParaRPr lang="en-US" dirty="0"/>
          </a:p>
          <a:p>
            <a:r>
              <a:rPr lang="en-US" dirty="0"/>
              <a:t>After importing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you can refer to it </a:t>
            </a:r>
            <a:r>
              <a:rPr lang="en-US" dirty="0" smtClean="0"/>
              <a:t>by using just its name (it’s in </a:t>
            </a:r>
            <a:r>
              <a:rPr lang="en-US" dirty="0"/>
              <a:t>the current </a:t>
            </a:r>
            <a:r>
              <a:rPr lang="en-US" dirty="0" smtClean="0"/>
              <a:t>namespace)</a:t>
            </a:r>
            <a:endParaRPr lang="en-US" dirty="0"/>
          </a:p>
          <a:p>
            <a:r>
              <a:rPr lang="en-US" dirty="0"/>
              <a:t>But again, be </a:t>
            </a:r>
            <a:r>
              <a:rPr lang="en-US" dirty="0" smtClean="0"/>
              <a:t>careful!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would overwrite </a:t>
            </a:r>
            <a:r>
              <a:rPr lang="en-US" dirty="0" smtClean="0"/>
              <a:t>anything already defined in the current namespace that is also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8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172"/>
            <a:ext cx="8229600" cy="114300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89264" cy="415679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endParaRPr lang="en-US" dirty="0"/>
          </a:p>
          <a:p>
            <a:r>
              <a:rPr lang="en-US" dirty="0"/>
              <a:t>We have imported this class and its methods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myClass.classMethod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But not the other things in myModule.py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(34) </a:t>
            </a:r>
            <a:r>
              <a:rPr lang="en-US" i="1" dirty="0"/>
              <a:t>(not imported)</a:t>
            </a:r>
          </a:p>
          <a:p>
            <a:pPr lvl="3"/>
            <a:endParaRPr lang="en-US" dirty="0"/>
          </a:p>
          <a:p>
            <a:r>
              <a:rPr lang="en-US" dirty="0"/>
              <a:t>We can import multiple things using commas: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thing1, thing2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Import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Python look for module files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In the current directory</a:t>
            </a:r>
          </a:p>
          <a:p>
            <a:pPr lvl="1"/>
            <a:r>
              <a:rPr lang="en-US" dirty="0" smtClean="0"/>
              <a:t>In a list of pre-defined directories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list of directories where Python will look for </a:t>
            </a:r>
            <a:r>
              <a:rPr lang="en-US" dirty="0" smtClean="0"/>
              <a:t>files </a:t>
            </a:r>
            <a:r>
              <a:rPr lang="en-US" dirty="0"/>
              <a:t>to be imported is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To add a directory </a:t>
            </a:r>
            <a:r>
              <a:rPr lang="en-US" dirty="0" smtClean="0"/>
              <a:t>to </a:t>
            </a:r>
            <a:r>
              <a:rPr lang="en-US" dirty="0"/>
              <a:t>this list, append </a:t>
            </a:r>
            <a:r>
              <a:rPr lang="en-US" dirty="0" smtClean="0"/>
              <a:t>it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('/my/new/path')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33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Review of Functions</a:t>
            </a:r>
            <a:endParaRPr lang="en-US" sz="3600" dirty="0"/>
          </a:p>
          <a:p>
            <a:r>
              <a:rPr lang="en-US" sz="3600" dirty="0"/>
              <a:t>Code Design</a:t>
            </a:r>
          </a:p>
          <a:p>
            <a:pPr lvl="1"/>
            <a:r>
              <a:rPr lang="en-US" sz="3200" dirty="0"/>
              <a:t>Readability</a:t>
            </a:r>
          </a:p>
          <a:p>
            <a:pPr lvl="1"/>
            <a:r>
              <a:rPr lang="en-US" sz="3200" dirty="0"/>
              <a:t>Adaptability</a:t>
            </a:r>
          </a:p>
          <a:p>
            <a:r>
              <a:rPr lang="en-US" sz="3600" dirty="0"/>
              <a:t>Top-Down Design</a:t>
            </a:r>
          </a:p>
          <a:p>
            <a:r>
              <a:rPr lang="en-US" sz="3600" dirty="0"/>
              <a:t>Modular Development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</a:t>
            </a:r>
            <a:r>
              <a:rPr lang="en-US" dirty="0" smtClean="0"/>
              <a:t>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en-US" dirty="0" smtClean="0"/>
              <a:t>” variable is stored inside the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en-US" dirty="0" smtClean="0"/>
              <a:t>” module (the “system” module)</a:t>
            </a:r>
          </a:p>
          <a:p>
            <a:r>
              <a:rPr lang="en-US" dirty="0" smtClean="0"/>
              <a:t>We can see what it contains like so: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sys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['', '/opt/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/python33/root/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/lib64/python33.zip', '/opt/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/python33/root/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/lib64/python3.3', '/opt/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/python33/root/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/lib64/python3.3/plat-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'/opt/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/python33/root/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/lib64/python3.3/lib-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dynload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'/opt/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/python33/root/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/lib64/python3.3/site-packages', '/opt/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/python33/root/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/lib/python3.3/site-packages']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36874" y="4567723"/>
            <a:ext cx="586438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means to look in the current directory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 flipH="1">
            <a:off x="945723" y="4852928"/>
            <a:ext cx="627728" cy="62772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5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Programming:</a:t>
            </a:r>
            <a:br>
              <a:rPr lang="en-US" dirty="0" smtClean="0"/>
            </a:br>
            <a:r>
              <a:rPr lang="en-US" dirty="0" smtClean="0"/>
              <a:t>Defining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A </a:t>
            </a:r>
            <a:r>
              <a:rPr lang="en-US" altLang="en-US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class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is a special data type which defines how to build a certain kind of object.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class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also stores some data items that are shared by all the instances of this class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Classes are blueprints for something</a:t>
            </a: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Instances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are objects that are created which follow the definition given inside of the class</a:t>
            </a:r>
          </a:p>
        </p:txBody>
      </p:sp>
    </p:spTree>
    <p:extLst>
      <p:ext uri="{BB962C8B-B14F-4D97-AF65-F5344CB8AC3E}">
        <p14:creationId xmlns:p14="http://schemas.microsoft.com/office/powerpoint/2010/main" val="8100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classes contain two things: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Attributes of an object (data members)</a:t>
            </a:r>
          </a:p>
          <a:p>
            <a:pPr marL="1314450" lvl="2" indent="-514350"/>
            <a:r>
              <a:rPr lang="en-US" sz="2800" dirty="0" smtClean="0"/>
              <a:t>Usually variables describing the thing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Things that the object can do (methods)</a:t>
            </a:r>
          </a:p>
          <a:p>
            <a:pPr marL="1314450" lvl="2" indent="-514350"/>
            <a:r>
              <a:rPr lang="en-US" sz="2800" dirty="0" smtClean="0"/>
              <a:t>Usually functions describing the action</a:t>
            </a:r>
          </a:p>
        </p:txBody>
      </p:sp>
    </p:spTree>
    <p:extLst>
      <p:ext uri="{BB962C8B-B14F-4D97-AF65-F5344CB8AC3E}">
        <p14:creationId xmlns:p14="http://schemas.microsoft.com/office/powerpoint/2010/main" val="181964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member:</a:t>
            </a:r>
            <a:r>
              <a:rPr lang="en-US" dirty="0"/>
              <a:t> A class variable or instance variable that holds data associated with a class and its objects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Method:</a:t>
            </a:r>
            <a:r>
              <a:rPr lang="en-US" dirty="0"/>
              <a:t> A special kind of function that is defined in a class definition.</a:t>
            </a:r>
          </a:p>
        </p:txBody>
      </p:sp>
    </p:spTree>
    <p:extLst>
      <p:ext uri="{BB962C8B-B14F-4D97-AF65-F5344CB8AC3E}">
        <p14:creationId xmlns:p14="http://schemas.microsoft.com/office/powerpoint/2010/main" val="60827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Instances of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Object:</a:t>
            </a:r>
            <a:r>
              <a:rPr lang="en-US" dirty="0"/>
              <a:t> A unique instance of a data structure that's defined by its class. An object comprises both data members (class variables and instance variables) and methods.</a:t>
            </a:r>
          </a:p>
        </p:txBody>
      </p:sp>
    </p:spTree>
    <p:extLst>
      <p:ext uri="{BB962C8B-B14F-4D97-AF65-F5344CB8AC3E}">
        <p14:creationId xmlns:p14="http://schemas.microsoft.com/office/powerpoint/2010/main" val="20105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class describes a thing, we can think about it in terms of English</a:t>
            </a:r>
          </a:p>
          <a:p>
            <a:pPr lvl="1"/>
            <a:r>
              <a:rPr lang="en-US" dirty="0" smtClean="0"/>
              <a:t>Object -&gt; Noun</a:t>
            </a:r>
          </a:p>
          <a:p>
            <a:pPr lvl="1"/>
            <a:r>
              <a:rPr lang="en-US" dirty="0" smtClean="0"/>
              <a:t>Attribute -&gt; Adjective</a:t>
            </a:r>
          </a:p>
          <a:p>
            <a:pPr lvl="1"/>
            <a:r>
              <a:rPr lang="en-US" dirty="0" smtClean="0"/>
              <a:t>Method (Function) -&gt;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8"/>
            <a:ext cx="7239000" cy="3673475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name):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self.tricks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[]    # creates a new empty list for each dog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(self, trick):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self.tricks.append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(trick)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 = Dog('Fido')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 = Dog('Buddy')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('roll over')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('play dead')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d.tricks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['roll over']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e.tricks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['play dead']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709" y="6553200"/>
            <a:ext cx="525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https://docs.python.org/2/tutorial/classes.html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99060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Class to build dogs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66800" y="1828800"/>
            <a:ext cx="6096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81800" y="228600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Characteristic of dog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3733800"/>
            <a:ext cx="2895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Method (function) to add tricks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048000" y="2667000"/>
            <a:ext cx="3733800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1"/>
          </p:cNvCxnSpPr>
          <p:nvPr/>
        </p:nvCxnSpPr>
        <p:spPr>
          <a:xfrm flipH="1" flipV="1">
            <a:off x="3581400" y="3962401"/>
            <a:ext cx="1981200" cy="1868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4953000"/>
            <a:ext cx="2895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Creating a new dog  named ‘Fido’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 flipV="1">
            <a:off x="2514600" y="4572000"/>
            <a:ext cx="3124200" cy="7964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10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5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8"/>
            <a:ext cx="7239000" cy="367347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name):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self.tricks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[]    # creates a new empty list for each dog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add_trick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(self, trick):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self.tricks.append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(trick)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 = Dog('Fido')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 = Dog('Buddy')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d.add_trick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('roll over')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e.add_trick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('play dead')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d.tricks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['roll over']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e.tricks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['play dead']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709" y="6553200"/>
            <a:ext cx="525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https://docs.python.org/2/tutorial/classes.html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6000" y="3581400"/>
            <a:ext cx="28956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Creates an instance of dog (called an object)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>
            <a:off x="2514600" y="4181565"/>
            <a:ext cx="3581400" cy="3142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0" y="4876800"/>
            <a:ext cx="2895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Refer to Fido as “d” from then on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3200400" y="5029200"/>
            <a:ext cx="2895600" cy="2630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0" y="5791200"/>
            <a:ext cx="2895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Add a trick to Fido called ‘roll over’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H="1" flipV="1">
            <a:off x="3124200" y="5105400"/>
            <a:ext cx="2971800" cy="1101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16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4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Instances are objects that are created which follow the definition given inside of the class</a:t>
            </a:r>
          </a:p>
          <a:p>
            <a:r>
              <a:rPr lang="en-US" dirty="0" smtClean="0"/>
              <a:t>Python doesn’t use separate class interface definitions as in some languages</a:t>
            </a:r>
          </a:p>
          <a:p>
            <a:r>
              <a:rPr lang="en-US" dirty="0" smtClean="0"/>
              <a:t>You just define the class and then use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6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Everything in Python is really an object.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We’ve seen hints of this already…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en-US" b="1" dirty="0" err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hello”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.upper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b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list3.append(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‘a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’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New </a:t>
            </a:r>
            <a:r>
              <a:rPr lang="en-US" altLang="en-US" dirty="0">
                <a:ea typeface="ＭＳ Ｐゴシック" panose="020B0600070205080204" pitchFamily="34" charset="-128"/>
              </a:rPr>
              <a:t>object classes can easily be defined in addition to these built-in data-types.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In fact, programming in Python is typically done in an </a:t>
            </a:r>
            <a:br>
              <a:rPr lang="en-US" altLang="en-US" sz="2800" dirty="0" smtClean="0">
                <a:ea typeface="ＭＳ Ｐゴシック" panose="020B0600070205080204" pitchFamily="34" charset="-128"/>
              </a:rPr>
            </a:br>
            <a:r>
              <a:rPr lang="en-US" altLang="en-US" sz="2800" dirty="0" smtClean="0">
                <a:ea typeface="ＭＳ Ｐゴシック" panose="020B0600070205080204" pitchFamily="34" charset="-128"/>
              </a:rPr>
              <a:t>object-oriented fashion.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in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Define a </a:t>
            </a:r>
            <a:r>
              <a:rPr lang="en-US" altLang="en-US" sz="28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method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in a </a:t>
            </a:r>
            <a:r>
              <a:rPr lang="en-US" altLang="en-US" sz="28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class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by including </a:t>
            </a:r>
            <a:r>
              <a:rPr lang="en-US" altLang="en-US" sz="2800" b="1" dirty="0" smtClean="0">
                <a:ea typeface="ＭＳ Ｐゴシック" panose="020B0600070205080204" pitchFamily="34" charset="-128"/>
              </a:rPr>
              <a:t>function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definitions within the scope of the class block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There must be a special first argument </a:t>
            </a:r>
            <a:r>
              <a:rPr lang="en-US" altLang="en-US" sz="2800" b="1" i="1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self</a:t>
            </a:r>
            <a:r>
              <a:rPr lang="en-US" altLang="en-US" sz="28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sz="2800" i="1" u="sng" dirty="0" smtClean="0">
                <a:ea typeface="ＭＳ Ｐゴシック" panose="020B0600070205080204" pitchFamily="34" charset="-128"/>
              </a:rPr>
              <a:t>all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of method definitions which gets bound to the calling instance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There is also usually a special method called </a:t>
            </a:r>
            <a:r>
              <a:rPr lang="en-US" altLang="en-US" sz="2800" b="1" i="1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__</a:t>
            </a:r>
            <a:r>
              <a:rPr lang="en-US" altLang="en-US" sz="2800" b="1" i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2800" b="1" i="1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__</a:t>
            </a:r>
            <a:r>
              <a:rPr lang="en-US" altLang="en-US" sz="2800" i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in most classes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We’ll talk about both later…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280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solidFill>
                  <a:srgbClr val="00B0F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en-US" b="1" dirty="0" smtClean="0">
                <a:solidFill>
                  <a:srgbClr val="FF99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student</a:t>
            </a:r>
            <a:r>
              <a:rPr lang="en-US" altLang="en-US" b="1" dirty="0" smtClean="0">
                <a:solidFill>
                  <a:srgbClr val="FF99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: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FF99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__</a:t>
            </a:r>
            <a:r>
              <a:rPr lang="en-US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__</a:t>
            </a:r>
            <a:r>
              <a:rPr lang="en-US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b="1" dirty="0" smtClean="0">
                <a:solidFill>
                  <a:srgbClr val="00B0F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self</a:t>
            </a:r>
            <a:r>
              <a:rPr lang="en-US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 n, a):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FF99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b="1" dirty="0" err="1" smtClean="0">
                <a:solidFill>
                  <a:srgbClr val="00B0F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self</a:t>
            </a:r>
            <a:r>
              <a:rPr lang="en-US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.full_name</a:t>
            </a:r>
            <a:r>
              <a:rPr lang="en-US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 n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FF99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b="1" dirty="0" err="1" smtClean="0">
                <a:solidFill>
                  <a:srgbClr val="00B0F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self</a:t>
            </a:r>
            <a:r>
              <a:rPr lang="en-US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.age</a:t>
            </a:r>
            <a:r>
              <a:rPr lang="en-US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 a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FF99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get_age</a:t>
            </a:r>
            <a:r>
              <a:rPr lang="en-US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b="1" dirty="0" smtClean="0">
                <a:solidFill>
                  <a:srgbClr val="00B0F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self</a:t>
            </a:r>
            <a:r>
              <a:rPr lang="en-US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):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FF99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b="1" dirty="0" smtClean="0">
                <a:solidFill>
                  <a:srgbClr val="00B0F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return </a:t>
            </a:r>
            <a:r>
              <a:rPr lang="en-US" altLang="en-US" b="1" dirty="0" err="1" smtClean="0">
                <a:solidFill>
                  <a:srgbClr val="00B0F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self</a:t>
            </a:r>
            <a:r>
              <a:rPr lang="en-US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.age</a:t>
            </a:r>
            <a:endParaRPr lang="en-US" alt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2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dirty="0" smtClean="0"/>
              <a:t>Using Class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6858000" cy="36734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 = student("John", 19)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a.full_name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a.get_age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5181600"/>
            <a:ext cx="5262979" cy="132343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defTabSz="914400"/>
            <a:r>
              <a:rPr lang="en-US" sz="2000" dirty="0" smtClean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bash-4.1</a:t>
            </a:r>
            <a:r>
              <a:rPr lang="en-US" sz="2000" dirty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$ python class_student.py</a:t>
            </a:r>
          </a:p>
          <a:p>
            <a:pPr defTabSz="914400"/>
            <a:r>
              <a:rPr lang="en-US" sz="2000" dirty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John</a:t>
            </a:r>
          </a:p>
          <a:p>
            <a:pPr defTabSz="914400"/>
            <a:r>
              <a:rPr lang="en-US" sz="2000" dirty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19</a:t>
            </a:r>
          </a:p>
          <a:p>
            <a:pPr defTabSz="914400"/>
            <a:r>
              <a:rPr lang="en-US" sz="2000" dirty="0" smtClean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bash-4.1</a:t>
            </a:r>
            <a:r>
              <a:rPr lang="en-US" sz="2000" dirty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$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32417" y="1981200"/>
            <a:ext cx="3407229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Create new student object (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) with name “John”, age 19</a:t>
            </a:r>
            <a:endParaRPr lang="en-US" sz="20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048001" y="2335143"/>
            <a:ext cx="2684416" cy="560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9400" y="3429000"/>
            <a:ext cx="25146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Print an attribute of the student</a:t>
            </a:r>
            <a:endParaRPr lang="en-US" sz="20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019801" y="3810000"/>
            <a:ext cx="609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29400" y="4267200"/>
            <a:ext cx="25146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Call a method of student</a:t>
            </a:r>
            <a:endParaRPr lang="en-US" sz="20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 flipV="1">
            <a:off x="6019800" y="4419600"/>
            <a:ext cx="609600" cy="201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5791200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Output</a:t>
            </a:r>
            <a:endParaRPr lang="en-US" sz="2400" dirty="0">
              <a:solidFill>
                <a:prstClr val="black"/>
              </a:solidFill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7" grpId="0" animBg="1"/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/>
              <a:t>Midterm Survey (on Blackboard)</a:t>
            </a:r>
          </a:p>
          <a:p>
            <a:pPr lvl="1"/>
            <a:r>
              <a:rPr lang="en-US" dirty="0"/>
              <a:t>Due by Friday, November 6th at 8:59:59 </a:t>
            </a:r>
            <a:r>
              <a:rPr lang="en-US" dirty="0" smtClean="0"/>
              <a:t>PM</a:t>
            </a:r>
          </a:p>
          <a:p>
            <a:pPr lvl="3"/>
            <a:endParaRPr lang="en-US" dirty="0"/>
          </a:p>
          <a:p>
            <a:r>
              <a:rPr lang="en-US" dirty="0"/>
              <a:t>Project 1 is out</a:t>
            </a:r>
          </a:p>
          <a:p>
            <a:pPr lvl="1"/>
            <a:r>
              <a:rPr lang="en-US" dirty="0"/>
              <a:t>Due by Tuesday, November 17th at 8:59:59 PM</a:t>
            </a:r>
          </a:p>
          <a:p>
            <a:pPr lvl="1"/>
            <a:r>
              <a:rPr lang="en-US" dirty="0"/>
              <a:t>Do NOT procrastinate!</a:t>
            </a:r>
          </a:p>
          <a:p>
            <a:pPr lvl="3"/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More </a:t>
            </a:r>
            <a:r>
              <a:rPr lang="en-US" smtClean="0"/>
              <a:t>about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reinforce </a:t>
            </a:r>
            <a:r>
              <a:rPr lang="en-US" dirty="0"/>
              <a:t>what </a:t>
            </a:r>
            <a:r>
              <a:rPr lang="en-US" dirty="0" smtClean="0"/>
              <a:t>exactly it </a:t>
            </a:r>
            <a:r>
              <a:rPr lang="en-US" dirty="0"/>
              <a:t>means to write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“good quality” code</a:t>
            </a:r>
          </a:p>
          <a:p>
            <a:r>
              <a:rPr lang="en-US" dirty="0" smtClean="0"/>
              <a:t>To learn more about importing</a:t>
            </a:r>
            <a:endParaRPr lang="en-US" dirty="0"/>
          </a:p>
          <a:p>
            <a:r>
              <a:rPr lang="en-US" dirty="0" smtClean="0"/>
              <a:t>To better understand the usefulness of modules</a:t>
            </a:r>
          </a:p>
          <a:p>
            <a:r>
              <a:rPr lang="en-US" dirty="0" smtClean="0"/>
              <a:t>To learn what a class is, and its various parts</a:t>
            </a:r>
          </a:p>
          <a:p>
            <a:pPr lvl="1"/>
            <a:r>
              <a:rPr lang="en-US" sz="3200" dirty="0" smtClean="0"/>
              <a:t>To cover vocabulary related to classes</a:t>
            </a:r>
          </a:p>
          <a:p>
            <a:pPr lvl="1"/>
            <a:r>
              <a:rPr lang="en-US" sz="3200" dirty="0" smtClean="0"/>
              <a:t>To be able to create instances of a class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69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Code”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to ask a dozen programmers what it means to write good code, you would get a different answer from each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some characteristics that we have discussed that </a:t>
            </a:r>
            <a:r>
              <a:rPr lang="en-US" dirty="0" smtClean="0"/>
              <a:t>help you write “good </a:t>
            </a:r>
            <a:r>
              <a:rPr lang="en-US" dirty="0"/>
              <a:t>code?”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1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Characteristics of Good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Readability</a:t>
            </a:r>
          </a:p>
          <a:p>
            <a:pPr lvl="1"/>
            <a:r>
              <a:rPr lang="en-US" dirty="0"/>
              <a:t>As we previously discussed, writing code that is easy to understand what it is doing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Adaptability (or Extensibility)</a:t>
            </a:r>
          </a:p>
          <a:p>
            <a:pPr lvl="1"/>
            <a:r>
              <a:rPr lang="en-US" dirty="0"/>
              <a:t>Relates to how easy it is to change conditions or add features or functionality to the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Efficiency</a:t>
            </a:r>
          </a:p>
          <a:p>
            <a:pPr lvl="1"/>
            <a:r>
              <a:rPr lang="en-US" dirty="0"/>
              <a:t>Clean code is fast </a:t>
            </a:r>
            <a:r>
              <a:rPr lang="en-US" dirty="0" smtClean="0"/>
              <a:t>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61109"/>
            <a:ext cx="7667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http://www.codeexcellence.com/2012/05/8-must-have-characteristics-for-writing-quality-code/</a:t>
            </a:r>
          </a:p>
        </p:txBody>
      </p:sp>
    </p:spTree>
    <p:extLst>
      <p:ext uri="{BB962C8B-B14F-4D97-AF65-F5344CB8AC3E}">
        <p14:creationId xmlns:p14="http://schemas.microsoft.com/office/powerpoint/2010/main" val="285333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Characteristics of Good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Maintainability</a:t>
            </a:r>
          </a:p>
          <a:p>
            <a:pPr lvl="1"/>
            <a:r>
              <a:rPr lang="en-US" dirty="0"/>
              <a:t>Write it for other people to read!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Well Structured</a:t>
            </a:r>
            <a:endParaRPr lang="en-US" dirty="0" smtClean="0"/>
          </a:p>
          <a:p>
            <a:pPr lvl="1"/>
            <a:r>
              <a:rPr lang="en-US" dirty="0"/>
              <a:t>How well do the different parts of the code work together</a:t>
            </a:r>
            <a:r>
              <a:rPr lang="en-US" dirty="0" smtClean="0"/>
              <a:t>?  Is there a clear flow to the program?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Reliability</a:t>
            </a:r>
          </a:p>
          <a:p>
            <a:pPr lvl="1"/>
            <a:r>
              <a:rPr lang="en-US" dirty="0"/>
              <a:t>Code is stable and causes little downtime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61109"/>
            <a:ext cx="7667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http://www.codeexcellence.com/2012/05/8-must-have-characteristics-for-writing-quality-code/</a:t>
            </a:r>
          </a:p>
        </p:txBody>
      </p:sp>
    </p:spTree>
    <p:extLst>
      <p:ext uri="{BB962C8B-B14F-4D97-AF65-F5344CB8AC3E}">
        <p14:creationId xmlns:p14="http://schemas.microsoft.com/office/powerpoint/2010/main" val="320952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Characteristics of Good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Follows Standards</a:t>
            </a:r>
            <a:endParaRPr lang="en-US" dirty="0" smtClean="0"/>
          </a:p>
          <a:p>
            <a:pPr lvl="1"/>
            <a:r>
              <a:rPr lang="en-US" dirty="0"/>
              <a:t>Code follows a set of guidelines, rules and regulations that are set by the organization</a:t>
            </a: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Regarded by Peers</a:t>
            </a:r>
            <a:endParaRPr lang="en-US" dirty="0" smtClean="0"/>
          </a:p>
          <a:p>
            <a:pPr lvl="1"/>
            <a:r>
              <a:rPr lang="en-US" dirty="0"/>
              <a:t>Good programmers know good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know you are doing a good programming job when your peers have good things to say about your code and prefer to copy and paste from your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61109"/>
            <a:ext cx="7667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http://www.codeexcellence.com/2012/05/8-must-have-characteristics-for-writing-quality-code/</a:t>
            </a:r>
          </a:p>
        </p:txBody>
      </p:sp>
    </p:spTree>
    <p:extLst>
      <p:ext uri="{BB962C8B-B14F-4D97-AF65-F5344CB8AC3E}">
        <p14:creationId xmlns:p14="http://schemas.microsoft.com/office/powerpoint/2010/main" val="287940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Importing and Modules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mbc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29976</TotalTime>
  <Words>1296</Words>
  <Application>Microsoft Office PowerPoint</Application>
  <PresentationFormat>On-screen Show (4:3)</PresentationFormat>
  <Paragraphs>260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ＭＳ Ｐゴシック</vt:lpstr>
      <vt:lpstr>ＭＳ Ｐゴシック</vt:lpstr>
      <vt:lpstr>Arial</vt:lpstr>
      <vt:lpstr>Calibri</vt:lpstr>
      <vt:lpstr>Courier New</vt:lpstr>
      <vt:lpstr>Times New Roman</vt:lpstr>
      <vt:lpstr>Office Theme</vt:lpstr>
      <vt:lpstr>umbc_powerpoint_template</vt:lpstr>
      <vt:lpstr>CMSC201  Computer Science I for Majors  Lecture 16 – Classes and Modules</vt:lpstr>
      <vt:lpstr>Last Class We Covered</vt:lpstr>
      <vt:lpstr>Any Questions from Last Time?</vt:lpstr>
      <vt:lpstr>Today’s Objectives</vt:lpstr>
      <vt:lpstr>“Good Code”</vt:lpstr>
      <vt:lpstr>8 Characteristics of Good Code</vt:lpstr>
      <vt:lpstr>8 Characteristics of Good Code</vt:lpstr>
      <vt:lpstr>8 Characteristics of Good Code</vt:lpstr>
      <vt:lpstr>Importing and Modules</vt:lpstr>
      <vt:lpstr>Reusing Code</vt:lpstr>
      <vt:lpstr>Modules</vt:lpstr>
      <vt:lpstr>Importing Modules</vt:lpstr>
      <vt:lpstr>import</vt:lpstr>
      <vt:lpstr>import</vt:lpstr>
      <vt:lpstr>from someFile import *</vt:lpstr>
      <vt:lpstr>from someFile import *</vt:lpstr>
      <vt:lpstr>from someFile import X</vt:lpstr>
      <vt:lpstr>from someFile import X</vt:lpstr>
      <vt:lpstr>Where to Import From?</vt:lpstr>
      <vt:lpstr>The sys.path Variable</vt:lpstr>
      <vt:lpstr>Object Oriented Programming: Defining Classes</vt:lpstr>
      <vt:lpstr>Classes</vt:lpstr>
      <vt:lpstr>Classes</vt:lpstr>
      <vt:lpstr>Class Parts</vt:lpstr>
      <vt:lpstr>Instances of a Class</vt:lpstr>
      <vt:lpstr>Class Description</vt:lpstr>
      <vt:lpstr>Class Example</vt:lpstr>
      <vt:lpstr>Class Example</vt:lpstr>
      <vt:lpstr>Defining a Class</vt:lpstr>
      <vt:lpstr>Everything an Object?</vt:lpstr>
      <vt:lpstr>Methods in Classes</vt:lpstr>
      <vt:lpstr>Class Example student</vt:lpstr>
      <vt:lpstr>Using Class Student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461</cp:revision>
  <dcterms:created xsi:type="dcterms:W3CDTF">2014-05-05T14:25:42Z</dcterms:created>
  <dcterms:modified xsi:type="dcterms:W3CDTF">2016-07-02T04:27:36Z</dcterms:modified>
</cp:coreProperties>
</file>